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3"/>
  </p:notesMasterIdLst>
  <p:sldIdLst>
    <p:sldId id="287" r:id="rId5"/>
    <p:sldId id="326" r:id="rId6"/>
    <p:sldId id="327" r:id="rId7"/>
    <p:sldId id="332" r:id="rId8"/>
    <p:sldId id="325" r:id="rId9"/>
    <p:sldId id="333" r:id="rId10"/>
    <p:sldId id="330" r:id="rId11"/>
    <p:sldId id="331" r:id="rId12"/>
  </p:sldIdLst>
  <p:sldSz cx="12192000" cy="6858000"/>
  <p:notesSz cx="6858000" cy="9144000"/>
  <p:embeddedFontLst>
    <p:embeddedFont>
      <p:font typeface="HY견고딕" panose="02030600000101010101" pitchFamily="18" charset="-127"/>
      <p:regular r:id="rId14"/>
    </p:embeddedFont>
    <p:embeddedFont>
      <p:font typeface="나눔스퀘어_ac ExtraBold" panose="020B0600000101010101" pitchFamily="50" charset="-127"/>
      <p:bold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9" autoAdjust="0"/>
    <p:restoredTop sz="93882" autoAdjust="0"/>
  </p:normalViewPr>
  <p:slideViewPr>
    <p:cSldViewPr snapToGrid="0">
      <p:cViewPr varScale="1">
        <p:scale>
          <a:sx n="104" d="100"/>
          <a:sy n="104" d="100"/>
        </p:scale>
        <p:origin x="2574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CBFDA7-0FEB-426D-8BFD-3C51D951314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FCC473-102A-472F-9521-B96B8A9ECD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569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DE10B-91E0-4118-92C2-21AA8D9AD40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924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DE10B-91E0-4118-92C2-21AA8D9AD40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7358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DE10B-91E0-4118-92C2-21AA8D9AD40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903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DE10B-91E0-4118-92C2-21AA8D9AD40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718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DE10B-91E0-4118-92C2-21AA8D9AD40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4617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DE10B-91E0-4118-92C2-21AA8D9AD40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461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869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241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835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944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048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306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549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099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948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4805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07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FC570-7F7C-4CCF-858A-550F093EABF5}" type="datetimeFigureOut">
              <a:rPr lang="ko-KR" altLang="en-US" smtClean="0"/>
              <a:t>2022-09-05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44E24-DFCA-411C-AC62-7D3BB13AC4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744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hyperlink" Target="https://www.anaconda.com/products/individual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ghdus566@postec.ac.kr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181" y="158262"/>
            <a:ext cx="1718896" cy="404446"/>
          </a:xfrm>
          <a:prstGeom prst="rect">
            <a:avLst/>
          </a:prstGeom>
        </p:spPr>
      </p:pic>
      <p:grpSp>
        <p:nvGrpSpPr>
          <p:cNvPr id="37" name="그룹 36"/>
          <p:cNvGrpSpPr/>
          <p:nvPr/>
        </p:nvGrpSpPr>
        <p:grpSpPr>
          <a:xfrm>
            <a:off x="-9937510" y="-8183972"/>
            <a:ext cx="24568893" cy="23225943"/>
            <a:chOff x="-17814132" y="-15617260"/>
            <a:chExt cx="44418093" cy="44418093"/>
          </a:xfrm>
        </p:grpSpPr>
        <p:grpSp>
          <p:nvGrpSpPr>
            <p:cNvPr id="5" name="Group"/>
            <p:cNvGrpSpPr/>
            <p:nvPr/>
          </p:nvGrpSpPr>
          <p:grpSpPr>
            <a:xfrm>
              <a:off x="-17814132" y="-15617260"/>
              <a:ext cx="44418093" cy="44418093"/>
              <a:chOff x="0" y="0"/>
              <a:chExt cx="40592573" cy="40592573"/>
            </a:xfrm>
          </p:grpSpPr>
          <p:grpSp>
            <p:nvGrpSpPr>
              <p:cNvPr id="6" name="Group"/>
              <p:cNvGrpSpPr/>
              <p:nvPr/>
            </p:nvGrpSpPr>
            <p:grpSpPr>
              <a:xfrm>
                <a:off x="0" y="0"/>
                <a:ext cx="40592574" cy="40592574"/>
                <a:chOff x="0" y="0"/>
                <a:chExt cx="40592573" cy="40592573"/>
              </a:xfrm>
            </p:grpSpPr>
            <p:sp>
              <p:nvSpPr>
                <p:cNvPr id="10" name="Circle"/>
                <p:cNvSpPr/>
                <p:nvPr/>
              </p:nvSpPr>
              <p:spPr>
                <a:xfrm>
                  <a:off x="11890523" y="11890523"/>
                  <a:ext cx="16811527" cy="16811527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10242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1" name="Circle"/>
                <p:cNvSpPr/>
                <p:nvPr/>
              </p:nvSpPr>
              <p:spPr>
                <a:xfrm>
                  <a:off x="13583446" y="13583446"/>
                  <a:ext cx="13425681" cy="13425681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23297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2" name="Circle"/>
                <p:cNvSpPr/>
                <p:nvPr/>
              </p:nvSpPr>
              <p:spPr>
                <a:xfrm>
                  <a:off x="14985820" y="14985820"/>
                  <a:ext cx="10620934" cy="10620934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41969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3" name="Circle"/>
                <p:cNvSpPr/>
                <p:nvPr/>
              </p:nvSpPr>
              <p:spPr>
                <a:xfrm>
                  <a:off x="16210929" y="16210928"/>
                  <a:ext cx="8170717" cy="8170717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5584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4" name="Circle"/>
                <p:cNvSpPr/>
                <p:nvPr/>
              </p:nvSpPr>
              <p:spPr>
                <a:xfrm>
                  <a:off x="17235760" y="17235760"/>
                  <a:ext cx="6121056" cy="6121056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77087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5" name="Circle"/>
                <p:cNvSpPr/>
                <p:nvPr/>
              </p:nvSpPr>
              <p:spPr>
                <a:xfrm>
                  <a:off x="5426561" y="5426561"/>
                  <a:ext cx="29739451" cy="29739451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10242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6" name="Circle"/>
                <p:cNvSpPr/>
                <p:nvPr/>
              </p:nvSpPr>
              <p:spPr>
                <a:xfrm>
                  <a:off x="2761064" y="2761064"/>
                  <a:ext cx="35070446" cy="35070447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1956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7" name="Circle"/>
                <p:cNvSpPr/>
                <p:nvPr/>
              </p:nvSpPr>
              <p:spPr>
                <a:xfrm>
                  <a:off x="0" y="0"/>
                  <a:ext cx="40592574" cy="40592574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3601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8" name="Circle"/>
                <p:cNvSpPr/>
                <p:nvPr/>
              </p:nvSpPr>
              <p:spPr>
                <a:xfrm>
                  <a:off x="7901970" y="7901970"/>
                  <a:ext cx="24788634" cy="24788634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6147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</p:grpSp>
          <p:sp>
            <p:nvSpPr>
              <p:cNvPr id="7" name="Circle"/>
              <p:cNvSpPr/>
              <p:nvPr/>
            </p:nvSpPr>
            <p:spPr>
              <a:xfrm>
                <a:off x="18400194" y="16429423"/>
                <a:ext cx="357636" cy="357635"/>
              </a:xfrm>
              <a:prstGeom prst="ellipse">
                <a:avLst/>
              </a:prstGeom>
              <a:solidFill>
                <a:srgbClr val="9EAAB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aseline="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sp>
            <p:nvSpPr>
              <p:cNvPr id="8" name="Circle"/>
              <p:cNvSpPr/>
              <p:nvPr/>
            </p:nvSpPr>
            <p:spPr>
              <a:xfrm>
                <a:off x="24541519" y="17161053"/>
                <a:ext cx="250163" cy="250163"/>
              </a:xfrm>
              <a:prstGeom prst="ellipse">
                <a:avLst/>
              </a:prstGeom>
              <a:solidFill>
                <a:srgbClr val="9EAAB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aseline="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sp>
            <p:nvSpPr>
              <p:cNvPr id="9" name="Circle"/>
              <p:cNvSpPr/>
              <p:nvPr/>
            </p:nvSpPr>
            <p:spPr>
              <a:xfrm>
                <a:off x="25108706" y="24529817"/>
                <a:ext cx="447760" cy="447760"/>
              </a:xfrm>
              <a:prstGeom prst="ellipse">
                <a:avLst/>
              </a:prstGeom>
              <a:solidFill>
                <a:srgbClr val="9EAAB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aseline="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</p:grpSp>
        <p:sp>
          <p:nvSpPr>
            <p:cNvPr id="19" name="Circle"/>
            <p:cNvSpPr/>
            <p:nvPr/>
          </p:nvSpPr>
          <p:spPr>
            <a:xfrm>
              <a:off x="1955196" y="4039457"/>
              <a:ext cx="4907534" cy="4907534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0" name="Circle"/>
            <p:cNvSpPr/>
            <p:nvPr/>
          </p:nvSpPr>
          <p:spPr>
            <a:xfrm>
              <a:off x="7881497" y="7669848"/>
              <a:ext cx="3441875" cy="3441875"/>
            </a:xfrm>
            <a:prstGeom prst="ellipse">
              <a:avLst/>
            </a:prstGeom>
            <a:solidFill>
              <a:srgbClr val="EDF0F3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1" name="Circle"/>
            <p:cNvSpPr/>
            <p:nvPr/>
          </p:nvSpPr>
          <p:spPr>
            <a:xfrm>
              <a:off x="8994617" y="3740900"/>
              <a:ext cx="1968221" cy="1968221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2" name="Circle"/>
            <p:cNvSpPr/>
            <p:nvPr/>
          </p:nvSpPr>
          <p:spPr>
            <a:xfrm>
              <a:off x="1356852" y="10108886"/>
              <a:ext cx="2573003" cy="2573003"/>
            </a:xfrm>
            <a:prstGeom prst="ellipse">
              <a:avLst/>
            </a:prstGeom>
            <a:solidFill>
              <a:srgbClr val="EDF0F3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3" name="Circle"/>
            <p:cNvSpPr/>
            <p:nvPr/>
          </p:nvSpPr>
          <p:spPr>
            <a:xfrm>
              <a:off x="3733182" y="1925373"/>
              <a:ext cx="1848610" cy="1848611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4" name="Circle"/>
            <p:cNvSpPr/>
            <p:nvPr/>
          </p:nvSpPr>
          <p:spPr>
            <a:xfrm>
              <a:off x="6076724" y="-219106"/>
              <a:ext cx="3303426" cy="3303426"/>
            </a:xfrm>
            <a:prstGeom prst="ellipse">
              <a:avLst/>
            </a:prstGeom>
            <a:solidFill>
              <a:srgbClr val="EDF0F3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5" name="Circle"/>
            <p:cNvSpPr/>
            <p:nvPr/>
          </p:nvSpPr>
          <p:spPr>
            <a:xfrm>
              <a:off x="6076724" y="12120076"/>
              <a:ext cx="2498842" cy="2498842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6" name="Circle"/>
            <p:cNvSpPr/>
            <p:nvPr/>
          </p:nvSpPr>
          <p:spPr>
            <a:xfrm>
              <a:off x="6265350" y="10317379"/>
              <a:ext cx="510935" cy="510935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7" name="Circle"/>
            <p:cNvSpPr/>
            <p:nvPr/>
          </p:nvSpPr>
          <p:spPr>
            <a:xfrm>
              <a:off x="302406" y="1925373"/>
              <a:ext cx="510934" cy="510934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8" name="Circle"/>
            <p:cNvSpPr/>
            <p:nvPr/>
          </p:nvSpPr>
          <p:spPr>
            <a:xfrm>
              <a:off x="7161814" y="4844567"/>
              <a:ext cx="510935" cy="510935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pic>
          <p:nvPicPr>
            <p:cNvPr id="29" name="그림 개체 틀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05" r="5805"/>
            <a:stretch>
              <a:fillRect/>
            </a:stretch>
          </p:blipFill>
          <p:spPr>
            <a:xfrm>
              <a:off x="1356062" y="10074941"/>
              <a:ext cx="2573001" cy="2606948"/>
            </a:xfrm>
            <a:prstGeom prst="ellipse">
              <a:avLst/>
            </a:prstGeom>
          </p:spPr>
        </p:pic>
        <p:pic>
          <p:nvPicPr>
            <p:cNvPr id="30" name="그림 개체 틀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44" r="15544"/>
            <a:stretch>
              <a:fillRect/>
            </a:stretch>
          </p:blipFill>
          <p:spPr>
            <a:xfrm>
              <a:off x="6075417" y="-224676"/>
              <a:ext cx="3306924" cy="3302124"/>
            </a:xfrm>
            <a:prstGeom prst="ellipse">
              <a:avLst/>
            </a:prstGeom>
          </p:spPr>
        </p:pic>
        <p:pic>
          <p:nvPicPr>
            <p:cNvPr id="31" name="그림 개체 틀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>
              <a:fillRect/>
            </a:stretch>
          </p:blipFill>
          <p:spPr>
            <a:xfrm>
              <a:off x="7881938" y="7672388"/>
              <a:ext cx="3433017" cy="3433017"/>
            </a:xfrm>
            <a:prstGeom prst="ellipse">
              <a:avLst/>
            </a:prstGeom>
          </p:spPr>
        </p:pic>
        <p:sp>
          <p:nvSpPr>
            <p:cNvPr id="32" name="Circle"/>
            <p:cNvSpPr/>
            <p:nvPr/>
          </p:nvSpPr>
          <p:spPr>
            <a:xfrm>
              <a:off x="7885389" y="7668565"/>
              <a:ext cx="3441875" cy="3441875"/>
            </a:xfrm>
            <a:prstGeom prst="ellipse">
              <a:avLst/>
            </a:prstGeom>
            <a:gradFill>
              <a:gsLst>
                <a:gs pos="0">
                  <a:srgbClr val="4983D0">
                    <a:alpha val="52982"/>
                  </a:srgbClr>
                </a:gs>
                <a:gs pos="100000">
                  <a:srgbClr val="01CAE5">
                    <a:alpha val="52982"/>
                  </a:srgbClr>
                </a:gs>
              </a:gsLst>
              <a:lin ang="2600932"/>
            </a:gra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3" name="Circle"/>
            <p:cNvSpPr/>
            <p:nvPr/>
          </p:nvSpPr>
          <p:spPr>
            <a:xfrm>
              <a:off x="6075417" y="-224676"/>
              <a:ext cx="3320171" cy="3330300"/>
            </a:xfrm>
            <a:prstGeom prst="ellipse">
              <a:avLst/>
            </a:prstGeom>
            <a:gradFill>
              <a:gsLst>
                <a:gs pos="0">
                  <a:srgbClr val="4983D0">
                    <a:alpha val="52982"/>
                  </a:srgbClr>
                </a:gs>
                <a:gs pos="100000">
                  <a:srgbClr val="01CAE5">
                    <a:alpha val="52982"/>
                  </a:srgbClr>
                </a:gs>
              </a:gsLst>
              <a:lin ang="2600932"/>
            </a:gra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4" name="Circle"/>
            <p:cNvSpPr/>
            <p:nvPr/>
          </p:nvSpPr>
          <p:spPr>
            <a:xfrm>
              <a:off x="1356062" y="10074941"/>
              <a:ext cx="2573001" cy="2606948"/>
            </a:xfrm>
            <a:prstGeom prst="ellipse">
              <a:avLst/>
            </a:prstGeom>
            <a:gradFill>
              <a:gsLst>
                <a:gs pos="0">
                  <a:srgbClr val="4983D0">
                    <a:alpha val="52982"/>
                  </a:srgbClr>
                </a:gs>
                <a:gs pos="100000">
                  <a:srgbClr val="01CAE5">
                    <a:alpha val="52982"/>
                  </a:srgbClr>
                </a:gs>
              </a:gsLst>
              <a:lin ang="2600932"/>
            </a:gra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6" name="Rectangle 3"/>
            <p:cNvSpPr>
              <a:spLocks/>
            </p:cNvSpPr>
            <p:nvPr/>
          </p:nvSpPr>
          <p:spPr bwMode="auto">
            <a:xfrm>
              <a:off x="13592853" y="4635510"/>
              <a:ext cx="8153094" cy="33746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algn="r" eaLnBrk="1">
                <a:lnSpc>
                  <a:spcPct val="100000"/>
                </a:lnSpc>
                <a:defRPr/>
              </a:pPr>
              <a:r>
                <a:rPr lang="en-US" altLang="ko-KR" sz="3600" b="1" dirty="0">
                  <a:solidFill>
                    <a:srgbClr val="1454A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OpenCV &amp; </a:t>
              </a:r>
            </a:p>
            <a:p>
              <a:pPr algn="r" eaLnBrk="1">
                <a:lnSpc>
                  <a:spcPct val="100000"/>
                </a:lnSpc>
                <a:defRPr/>
              </a:pPr>
              <a:r>
                <a:rPr lang="en-US" altLang="ko-KR" sz="3600" b="1" dirty="0">
                  <a:solidFill>
                    <a:srgbClr val="1454A1"/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Object Detection Installation Guide</a:t>
              </a:r>
              <a:endParaRPr lang="ko-KR" altLang="en-US" sz="3200" b="1" baseline="0" dirty="0">
                <a:solidFill>
                  <a:srgbClr val="1454A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pic>
        <p:nvPicPr>
          <p:cNvPr id="38" name="그림 37" descr="텍스트이(가) 표시된 사진&#10;&#10;자동 생성된 설명">
            <a:extLst>
              <a:ext uri="{FF2B5EF4-FFF2-40B4-BE49-F238E27FC236}">
                <a16:creationId xmlns:a16="http://schemas.microsoft.com/office/drawing/2014/main" id="{C226BE82-86E4-445F-9EBF-2342509B75C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34" r="1099"/>
          <a:stretch/>
        </p:blipFill>
        <p:spPr>
          <a:xfrm>
            <a:off x="1047746" y="2340418"/>
            <a:ext cx="3296604" cy="162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055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181" y="158262"/>
            <a:ext cx="1718896" cy="404446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310332" y="222865"/>
            <a:ext cx="8474439" cy="908815"/>
            <a:chOff x="575803" y="482447"/>
            <a:chExt cx="13401827" cy="2175461"/>
          </a:xfrm>
        </p:grpSpPr>
        <p:sp>
          <p:nvSpPr>
            <p:cNvPr id="38" name="TextBox 37"/>
            <p:cNvSpPr txBox="1"/>
            <p:nvPr/>
          </p:nvSpPr>
          <p:spPr>
            <a:xfrm>
              <a:off x="575803" y="482447"/>
              <a:ext cx="13401827" cy="1399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3200" b="1" kern="1200" baseline="0" dirty="0">
                  <a:solidFill>
                    <a:srgbClr val="1F497D">
                      <a:lumMod val="75000"/>
                    </a:srgb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Anaconda Virtual Environment</a:t>
              </a:r>
              <a:endParaRPr lang="ko-KR" altLang="en-US" sz="3200" b="1" kern="1200" baseline="0" dirty="0">
                <a:solidFill>
                  <a:srgbClr val="1F497D">
                    <a:lumMod val="75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함초롬돋움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75803" y="1921172"/>
              <a:ext cx="8723217" cy="736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1400" b="1" kern="1200" baseline="0" dirty="0">
                  <a:solidFill>
                    <a:prstClr val="white">
                      <a:lumMod val="50000"/>
                    </a:prst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PIAI Research Department</a:t>
              </a:r>
            </a:p>
          </p:txBody>
        </p:sp>
        <p:pic>
          <p:nvPicPr>
            <p:cNvPr id="40" name="Picture 3" descr="C:\Users\admin\Desktop\1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575803" y="1747998"/>
              <a:ext cx="11234970" cy="244278"/>
            </a:xfrm>
            <a:prstGeom prst="rect">
              <a:avLst/>
            </a:prstGeom>
            <a:no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A00A2E4-C21F-48FB-B50D-DC11A341457E}"/>
              </a:ext>
            </a:extLst>
          </p:cNvPr>
          <p:cNvSpPr txBox="1"/>
          <p:nvPr/>
        </p:nvSpPr>
        <p:spPr>
          <a:xfrm>
            <a:off x="1034143" y="1469571"/>
            <a:ext cx="64605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  <a:hlinkClick r:id="rId5"/>
              </a:rPr>
              <a:t>https://www.anaconda.com/products/individual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접속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Anaconda Individual Edition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다운로드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2ABA89A-8D5B-40C8-BA62-4BBD6DD646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1044" y="2562577"/>
            <a:ext cx="7315201" cy="3975159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1BF9933C-04A4-4AB3-BD2B-1F7CDF7535A6}"/>
              </a:ext>
            </a:extLst>
          </p:cNvPr>
          <p:cNvSpPr/>
          <p:nvPr/>
        </p:nvSpPr>
        <p:spPr>
          <a:xfrm>
            <a:off x="5437238" y="4569819"/>
            <a:ext cx="2133600" cy="7985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5824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181" y="158262"/>
            <a:ext cx="1718896" cy="404446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310332" y="222865"/>
            <a:ext cx="8474439" cy="908815"/>
            <a:chOff x="575803" y="482447"/>
            <a:chExt cx="13401827" cy="2175461"/>
          </a:xfrm>
        </p:grpSpPr>
        <p:sp>
          <p:nvSpPr>
            <p:cNvPr id="38" name="TextBox 37"/>
            <p:cNvSpPr txBox="1"/>
            <p:nvPr/>
          </p:nvSpPr>
          <p:spPr>
            <a:xfrm>
              <a:off x="575803" y="482447"/>
              <a:ext cx="13401827" cy="1399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3200" b="1" kern="1200" baseline="0" dirty="0">
                  <a:solidFill>
                    <a:srgbClr val="1F497D">
                      <a:lumMod val="75000"/>
                    </a:srgb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Anaconda Virtual Environment</a:t>
              </a:r>
              <a:endParaRPr lang="ko-KR" altLang="en-US" sz="3200" b="1" kern="1200" baseline="0" dirty="0">
                <a:solidFill>
                  <a:srgbClr val="1F497D">
                    <a:lumMod val="75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함초롬돋움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75803" y="1921172"/>
              <a:ext cx="8723217" cy="736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1400" b="1" kern="1200" baseline="0" dirty="0">
                  <a:solidFill>
                    <a:prstClr val="white">
                      <a:lumMod val="50000"/>
                    </a:prst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PIAI Research Department</a:t>
              </a:r>
            </a:p>
          </p:txBody>
        </p:sp>
        <p:pic>
          <p:nvPicPr>
            <p:cNvPr id="40" name="Picture 3" descr="C:\Users\admin\Desktop\1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575803" y="1747998"/>
              <a:ext cx="11234970" cy="244278"/>
            </a:xfrm>
            <a:prstGeom prst="rect">
              <a:avLst/>
            </a:prstGeom>
            <a:noFill/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A00A2E4-C21F-48FB-B50D-DC11A341457E}"/>
              </a:ext>
            </a:extLst>
          </p:cNvPr>
          <p:cNvSpPr txBox="1"/>
          <p:nvPr/>
        </p:nvSpPr>
        <p:spPr>
          <a:xfrm>
            <a:off x="1034143" y="1469571"/>
            <a:ext cx="82645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터미널에서 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Anaconda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설치파일이 다운로드 된 디렉토리로 이동 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cf.) cd command</a:t>
            </a:r>
          </a:p>
          <a:p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2.  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리눅스 </a:t>
            </a:r>
            <a:r>
              <a:rPr lang="en-US" altLang="ko-KR" dirty="0" err="1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sh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명령어로 </a:t>
            </a:r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Anaconda 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설치파일 실행</a:t>
            </a:r>
            <a:endParaRPr lang="en-US" altLang="ko-KR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2E7D8071-235D-4996-9464-18B22636C9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899" y="2485338"/>
            <a:ext cx="4739148" cy="379131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1E438D-997F-4562-9E6F-58ACFB0A8282}"/>
              </a:ext>
            </a:extLst>
          </p:cNvPr>
          <p:cNvSpPr/>
          <p:nvPr/>
        </p:nvSpPr>
        <p:spPr>
          <a:xfrm>
            <a:off x="3874571" y="3923071"/>
            <a:ext cx="363130" cy="1179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D869D34C-68F1-4116-9016-86A2D4A7F3B9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3146321" y="3982065"/>
            <a:ext cx="728250" cy="58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D777409-4F1E-4A79-9A75-602A137D2BAA}"/>
              </a:ext>
            </a:extLst>
          </p:cNvPr>
          <p:cNvSpPr/>
          <p:nvPr/>
        </p:nvSpPr>
        <p:spPr>
          <a:xfrm>
            <a:off x="649593" y="3711678"/>
            <a:ext cx="2418735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설치 완료 시 터미널 좌측에 </a:t>
            </a:r>
            <a:r>
              <a:rPr lang="en-US" altLang="ko-KR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(base) </a:t>
            </a:r>
            <a:r>
              <a:rPr lang="ko-KR" altLang="en-US" dirty="0">
                <a:solidFill>
                  <a:sysClr val="windowText" lastClr="00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표시가 나타남</a:t>
            </a:r>
          </a:p>
        </p:txBody>
      </p:sp>
    </p:spTree>
    <p:extLst>
      <p:ext uri="{BB962C8B-B14F-4D97-AF65-F5344CB8AC3E}">
        <p14:creationId xmlns:p14="http://schemas.microsoft.com/office/powerpoint/2010/main" val="2950667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그림 36">
            <a:extLst>
              <a:ext uri="{FF2B5EF4-FFF2-40B4-BE49-F238E27FC236}">
                <a16:creationId xmlns:a16="http://schemas.microsoft.com/office/drawing/2014/main" id="{3709372C-EA8C-7FF0-1C38-78CA99F46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884742"/>
            <a:ext cx="5962253" cy="508973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AD13A6B4-52ED-4774-9909-E5772D5AB0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160" y="3021907"/>
            <a:ext cx="5570436" cy="45340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181" y="158262"/>
            <a:ext cx="1718896" cy="404446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310332" y="222865"/>
            <a:ext cx="8474439" cy="908815"/>
            <a:chOff x="575803" y="482447"/>
            <a:chExt cx="13401827" cy="2175461"/>
          </a:xfrm>
        </p:grpSpPr>
        <p:sp>
          <p:nvSpPr>
            <p:cNvPr id="38" name="TextBox 37"/>
            <p:cNvSpPr txBox="1"/>
            <p:nvPr/>
          </p:nvSpPr>
          <p:spPr>
            <a:xfrm>
              <a:off x="575803" y="482447"/>
              <a:ext cx="13401827" cy="1399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3200" b="1" kern="1200" baseline="0" dirty="0">
                  <a:solidFill>
                    <a:srgbClr val="1F497D">
                      <a:lumMod val="75000"/>
                    </a:srgb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Anaconda Virtual Environment</a:t>
              </a:r>
              <a:endParaRPr lang="ko-KR" altLang="en-US" sz="3200" b="1" kern="1200" baseline="0" dirty="0">
                <a:solidFill>
                  <a:srgbClr val="1F497D">
                    <a:lumMod val="75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함초롬돋움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75803" y="1921172"/>
              <a:ext cx="8723217" cy="736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1400" b="1" kern="1200" baseline="0" dirty="0">
                  <a:solidFill>
                    <a:prstClr val="white">
                      <a:lumMod val="50000"/>
                    </a:prst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PIAI Research Department</a:t>
              </a:r>
            </a:p>
          </p:txBody>
        </p:sp>
        <p:pic>
          <p:nvPicPr>
            <p:cNvPr id="40" name="Picture 3" descr="C:\Users\admin\Desktop\1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75803" y="1747998"/>
              <a:ext cx="11234970" cy="244278"/>
            </a:xfrm>
            <a:prstGeom prst="rect">
              <a:avLst/>
            </a:prstGeom>
            <a:noFill/>
          </p:spPr>
        </p:pic>
      </p:grp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310332" y="1684088"/>
            <a:ext cx="10973544" cy="3832416"/>
          </a:xfrm>
          <a:prstGeom prst="rect">
            <a:avLst/>
          </a:prstGeom>
          <a:ln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20000"/>
              </a:lnSpc>
              <a:buAutoNum type="arabicPeriod"/>
            </a:pP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가상환경 생성 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– </a:t>
            </a:r>
            <a:r>
              <a:rPr lang="ko-KR" altLang="en-US" sz="1800" u="sng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사용할 파이썬 버전 </a:t>
            </a:r>
            <a:r>
              <a:rPr lang="en-US" altLang="ko-KR" sz="1800" u="sng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= 3.8</a:t>
            </a: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   - </a:t>
            </a:r>
            <a:r>
              <a:rPr lang="en-US" altLang="ko-KR" sz="1800" dirty="0" err="1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conda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create –n &lt;your environment&gt; </a:t>
            </a:r>
            <a:r>
              <a:rPr lang="en-US" altLang="ko-KR" sz="1800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python</a:t>
            </a:r>
            <a:r>
              <a:rPr lang="ko-KR" altLang="en-US" sz="1800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en-US" altLang="ko-KR" sz="1800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=</a:t>
            </a:r>
            <a:r>
              <a:rPr lang="ko-KR" altLang="en-US" sz="1800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en-US" altLang="ko-KR" sz="1800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3.8</a:t>
            </a: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2. </a:t>
            </a: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가상환경 활성화 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– </a:t>
            </a:r>
            <a:r>
              <a:rPr lang="ko-KR" altLang="en-US" sz="1800" u="sng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실습 시 반드시 생성한 가상환경을</a:t>
            </a:r>
            <a:r>
              <a:rPr lang="en-US" altLang="ko-KR" sz="1800" u="sng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ko-KR" altLang="en-US" sz="1800" u="sng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활성화 한 상태로 진행할 것</a:t>
            </a:r>
            <a:endParaRPr lang="en-US" altLang="ko-KR" sz="1800" u="sng" dirty="0">
              <a:solidFill>
                <a:srgbClr val="FF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   - </a:t>
            </a:r>
            <a:r>
              <a:rPr lang="en-US" altLang="ko-KR" sz="1800" dirty="0" err="1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conda</a:t>
            </a: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activate</a:t>
            </a: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&lt;your environment&gt;</a:t>
            </a: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3. </a:t>
            </a: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파이썬 버전 확인</a:t>
            </a:r>
            <a:endParaRPr lang="en-US" altLang="ko-KR" sz="1800" dirty="0">
              <a:solidFill>
                <a:srgbClr val="4D4D4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  - python --version</a:t>
            </a: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4. </a:t>
            </a: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가상환경 비활성화 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– </a:t>
            </a:r>
            <a:r>
              <a:rPr lang="ko-KR" altLang="en-US" sz="1800" u="sng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가상환경 비활성화 할 때만 사용할 것</a:t>
            </a:r>
            <a:endParaRPr lang="en-US" altLang="ko-KR" sz="1800" u="sng" dirty="0">
              <a:solidFill>
                <a:srgbClr val="FF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   - </a:t>
            </a:r>
            <a:r>
              <a:rPr lang="en-US" altLang="ko-KR" sz="1800" dirty="0" err="1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conda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deactivate</a:t>
            </a:r>
          </a:p>
          <a:p>
            <a:pPr algn="l">
              <a:lnSpc>
                <a:spcPct val="120000"/>
              </a:lnSpc>
            </a:pPr>
            <a:endParaRPr lang="en-US" altLang="ko-KR" sz="1800" dirty="0">
              <a:solidFill>
                <a:srgbClr val="4D4D4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D823593-B486-4989-9D32-0762E7D5ED51}"/>
              </a:ext>
            </a:extLst>
          </p:cNvPr>
          <p:cNvSpPr/>
          <p:nvPr/>
        </p:nvSpPr>
        <p:spPr>
          <a:xfrm>
            <a:off x="6524336" y="3198121"/>
            <a:ext cx="860760" cy="3063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D4DDE31-842A-4262-BAC4-3E0699C77063}"/>
              </a:ext>
            </a:extLst>
          </p:cNvPr>
          <p:cNvSpPr/>
          <p:nvPr/>
        </p:nvSpPr>
        <p:spPr>
          <a:xfrm>
            <a:off x="6096000" y="5136684"/>
            <a:ext cx="672369" cy="2919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2D5087D-64A1-87D8-C443-FAE9FE4783AF}"/>
              </a:ext>
            </a:extLst>
          </p:cNvPr>
          <p:cNvCxnSpPr/>
          <p:nvPr/>
        </p:nvCxnSpPr>
        <p:spPr>
          <a:xfrm>
            <a:off x="6487957" y="2298752"/>
            <a:ext cx="2104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309CDA9-36B5-7FF6-0879-33EF7A5C484D}"/>
              </a:ext>
            </a:extLst>
          </p:cNvPr>
          <p:cNvCxnSpPr>
            <a:cxnSpLocks/>
          </p:cNvCxnSpPr>
          <p:nvPr/>
        </p:nvCxnSpPr>
        <p:spPr>
          <a:xfrm>
            <a:off x="4934857" y="3241957"/>
            <a:ext cx="14757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29E2BD2-B92A-D952-F3CD-80768E9A3E2B}"/>
              </a:ext>
            </a:extLst>
          </p:cNvPr>
          <p:cNvCxnSpPr>
            <a:cxnSpLocks/>
          </p:cNvCxnSpPr>
          <p:nvPr/>
        </p:nvCxnSpPr>
        <p:spPr>
          <a:xfrm>
            <a:off x="2801257" y="4158540"/>
            <a:ext cx="38807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EA9B4EA-70FA-18C0-6958-CBA5660E9E65}"/>
              </a:ext>
            </a:extLst>
          </p:cNvPr>
          <p:cNvCxnSpPr>
            <a:cxnSpLocks/>
          </p:cNvCxnSpPr>
          <p:nvPr/>
        </p:nvCxnSpPr>
        <p:spPr>
          <a:xfrm>
            <a:off x="3047999" y="5081075"/>
            <a:ext cx="28071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그림 26">
            <a:extLst>
              <a:ext uri="{FF2B5EF4-FFF2-40B4-BE49-F238E27FC236}">
                <a16:creationId xmlns:a16="http://schemas.microsoft.com/office/drawing/2014/main" id="{35778C36-66E8-5B5E-1313-EDA4ABD3D7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94286" y="2164686"/>
            <a:ext cx="5209790" cy="396522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D68EC307-0283-1A9E-405C-7FF258B8D0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68369" y="4028426"/>
            <a:ext cx="5194903" cy="39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740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8069FB45-C9DA-9745-09A9-6417FA404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0835" y="4866015"/>
            <a:ext cx="3029373" cy="121937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181" y="158262"/>
            <a:ext cx="1718896" cy="404446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310332" y="222865"/>
            <a:ext cx="7181849" cy="908815"/>
            <a:chOff x="575803" y="482447"/>
            <a:chExt cx="11357672" cy="2175461"/>
          </a:xfrm>
        </p:grpSpPr>
        <p:sp>
          <p:nvSpPr>
            <p:cNvPr id="38" name="TextBox 37"/>
            <p:cNvSpPr txBox="1"/>
            <p:nvPr/>
          </p:nvSpPr>
          <p:spPr>
            <a:xfrm>
              <a:off x="575803" y="482447"/>
              <a:ext cx="11357672" cy="1399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3200" b="1" kern="1200" baseline="0" dirty="0">
                  <a:solidFill>
                    <a:srgbClr val="1F497D">
                      <a:lumMod val="75000"/>
                    </a:srgb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Anaconda Virtual Environment</a:t>
              </a:r>
              <a:endParaRPr lang="ko-KR" altLang="en-US" sz="3200" b="1" kern="1200" baseline="0" dirty="0">
                <a:solidFill>
                  <a:srgbClr val="1F497D">
                    <a:lumMod val="75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함초롬돋움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75803" y="1921172"/>
              <a:ext cx="8723217" cy="736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1400" b="1" kern="1200" baseline="0" dirty="0">
                  <a:solidFill>
                    <a:prstClr val="white">
                      <a:lumMod val="50000"/>
                    </a:prst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PIAI Research Department</a:t>
              </a:r>
            </a:p>
          </p:txBody>
        </p:sp>
        <p:pic>
          <p:nvPicPr>
            <p:cNvPr id="40" name="Picture 3" descr="C:\Users\admin\Desktop\1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75803" y="1747998"/>
              <a:ext cx="11234970" cy="244278"/>
            </a:xfrm>
            <a:prstGeom prst="rect">
              <a:avLst/>
            </a:prstGeom>
            <a:noFill/>
          </p:spPr>
        </p:pic>
      </p:grp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609228" y="1382300"/>
            <a:ext cx="10973544" cy="3301663"/>
          </a:xfrm>
          <a:prstGeom prst="rect">
            <a:avLst/>
          </a:prstGeom>
          <a:ln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5. </a:t>
            </a: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주피터 노트북 설치 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– </a:t>
            </a:r>
            <a:r>
              <a:rPr lang="ko-KR" altLang="en-US" sz="1800" u="sng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새로운 가상환경에 주피터 노트북을 설치해 줘야 함</a:t>
            </a:r>
            <a:endParaRPr lang="en-US" altLang="ko-KR" sz="1800" u="sng" dirty="0">
              <a:solidFill>
                <a:srgbClr val="4D4D4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   - </a:t>
            </a:r>
            <a:r>
              <a:rPr lang="en-US" altLang="ko-KR" sz="1800" dirty="0" err="1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conda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install </a:t>
            </a:r>
            <a:r>
              <a:rPr lang="en-US" altLang="ko-KR" sz="1800" dirty="0" err="1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jupyter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notebook</a:t>
            </a:r>
          </a:p>
          <a:p>
            <a:pPr algn="l">
              <a:lnSpc>
                <a:spcPct val="120000"/>
              </a:lnSpc>
            </a:pPr>
            <a:endParaRPr lang="en-US" altLang="ko-KR" sz="1800" dirty="0">
              <a:solidFill>
                <a:srgbClr val="4D4D4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6. </a:t>
            </a: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새로 생성한 가상환경을 주피터 노트북 커널로 등록</a:t>
            </a:r>
            <a:endParaRPr lang="en-US" altLang="ko-KR" sz="1800" dirty="0">
              <a:solidFill>
                <a:srgbClr val="4D4D4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   - pip install </a:t>
            </a:r>
            <a:r>
              <a:rPr lang="en-US" altLang="ko-KR" sz="1800" dirty="0" err="1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ipykernel</a:t>
            </a:r>
            <a:endParaRPr lang="en-US" altLang="ko-KR" sz="1800" dirty="0">
              <a:solidFill>
                <a:srgbClr val="4D4D4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   - python –m </a:t>
            </a:r>
            <a:r>
              <a:rPr lang="en-US" altLang="ko-KR" sz="1800" dirty="0" err="1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ipykernel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install --user --name &lt;your environment&gt;</a:t>
            </a:r>
            <a:endParaRPr lang="en-US" altLang="ko-KR" dirty="0">
              <a:solidFill>
                <a:srgbClr val="4D4D4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B21AD27-1227-4DE2-B81B-44DA8220AF3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158" r="-1"/>
          <a:stretch/>
        </p:blipFill>
        <p:spPr>
          <a:xfrm>
            <a:off x="884531" y="5242913"/>
            <a:ext cx="4720049" cy="1502323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61000B21-32A8-421A-9787-02B8D3420AB6}"/>
              </a:ext>
            </a:extLst>
          </p:cNvPr>
          <p:cNvSpPr/>
          <p:nvPr/>
        </p:nvSpPr>
        <p:spPr>
          <a:xfrm>
            <a:off x="8998326" y="5908404"/>
            <a:ext cx="501445" cy="17698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4BA0B818-9786-4D01-8C38-651EE0639B0D}"/>
              </a:ext>
            </a:extLst>
          </p:cNvPr>
          <p:cNvCxnSpPr/>
          <p:nvPr/>
        </p:nvCxnSpPr>
        <p:spPr>
          <a:xfrm>
            <a:off x="5584916" y="5988153"/>
            <a:ext cx="11307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90E22DCB-2E9B-4A5C-B001-792DA52CD565}"/>
              </a:ext>
            </a:extLst>
          </p:cNvPr>
          <p:cNvSpPr txBox="1">
            <a:spLocks noChangeArrowheads="1"/>
          </p:cNvSpPr>
          <p:nvPr/>
        </p:nvSpPr>
        <p:spPr>
          <a:xfrm>
            <a:off x="552119" y="4683963"/>
            <a:ext cx="10973544" cy="685694"/>
          </a:xfrm>
          <a:prstGeom prst="rect">
            <a:avLst/>
          </a:prstGeom>
          <a:ln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en-US" altLang="ko-KR" sz="16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※ </a:t>
            </a:r>
            <a:r>
              <a:rPr lang="ko-KR" altLang="en-US" sz="16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새 </a:t>
            </a:r>
            <a:r>
              <a:rPr lang="en-US" altLang="ko-KR" sz="16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.</a:t>
            </a:r>
            <a:r>
              <a:rPr lang="en-US" altLang="ko-KR" sz="1600" dirty="0" err="1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ipynb</a:t>
            </a:r>
            <a:r>
              <a:rPr lang="en-US" altLang="ko-KR" sz="16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ko-KR" altLang="en-US" sz="16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파일 생성 시 커널 설정 방법</a:t>
            </a:r>
            <a:endParaRPr lang="en-US" altLang="ko-KR" sz="1600" dirty="0">
              <a:solidFill>
                <a:srgbClr val="4D4D4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50000"/>
              </a:lnSpc>
            </a:pPr>
            <a:r>
              <a:rPr lang="en-US" altLang="ko-KR" sz="16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   </a:t>
            </a:r>
            <a:r>
              <a:rPr lang="ko-KR" altLang="ko-KR" sz="16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→</a:t>
            </a:r>
            <a:r>
              <a:rPr lang="en-US" altLang="ko-KR" sz="16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ko-KR" altLang="en-US" sz="1600" u="sng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꼭 새로 생성한 가상환경을 커널로 선택해 작동시켜야 함</a:t>
            </a:r>
            <a:endParaRPr lang="en-US" altLang="ko-KR" sz="1600" u="sng" dirty="0">
              <a:solidFill>
                <a:srgbClr val="FF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endParaRPr lang="en-US" altLang="ko-KR" dirty="0">
              <a:solidFill>
                <a:srgbClr val="4D4D4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5210E5-605D-4684-836A-F261C3DC6524}"/>
              </a:ext>
            </a:extLst>
          </p:cNvPr>
          <p:cNvSpPr/>
          <p:nvPr/>
        </p:nvSpPr>
        <p:spPr>
          <a:xfrm>
            <a:off x="4486357" y="6124785"/>
            <a:ext cx="3284478" cy="6856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가상환경 </a:t>
            </a:r>
            <a:r>
              <a:rPr lang="ko-KR" altLang="en-US" dirty="0" err="1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등록시</a:t>
            </a:r>
            <a:r>
              <a:rPr lang="ko-KR" altLang="en-US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dirty="0" err="1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cv_edu</a:t>
            </a:r>
            <a:r>
              <a:rPr lang="ko-KR" altLang="en-US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가 생성된 것을 확인할 수 있음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69E86A9-4E22-CF84-F211-C020B75115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4531" y="2362992"/>
            <a:ext cx="8595576" cy="310004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64969622-3755-37F6-9EB7-983FB31FA162}"/>
              </a:ext>
            </a:extLst>
          </p:cNvPr>
          <p:cNvSpPr/>
          <p:nvPr/>
        </p:nvSpPr>
        <p:spPr>
          <a:xfrm>
            <a:off x="855035" y="2289187"/>
            <a:ext cx="993430" cy="4576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7334F35-4E9A-6C86-D913-45154D62472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1125" b="14081"/>
          <a:stretch/>
        </p:blipFill>
        <p:spPr>
          <a:xfrm>
            <a:off x="931097" y="4177493"/>
            <a:ext cx="9790453" cy="43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56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C53E33F-5CF1-54DB-37CD-EF05CA89C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913" y="2591345"/>
            <a:ext cx="10806730" cy="300935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181" y="158262"/>
            <a:ext cx="1718896" cy="404446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310332" y="222865"/>
            <a:ext cx="7181849" cy="908815"/>
            <a:chOff x="575803" y="482447"/>
            <a:chExt cx="11357672" cy="2175461"/>
          </a:xfrm>
        </p:grpSpPr>
        <p:sp>
          <p:nvSpPr>
            <p:cNvPr id="38" name="TextBox 37"/>
            <p:cNvSpPr txBox="1"/>
            <p:nvPr/>
          </p:nvSpPr>
          <p:spPr>
            <a:xfrm>
              <a:off x="575803" y="482447"/>
              <a:ext cx="11357672" cy="1399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3200" b="1" kern="1200" baseline="0" dirty="0">
                  <a:solidFill>
                    <a:srgbClr val="1F497D">
                      <a:lumMod val="75000"/>
                    </a:srgb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Anaconda Virtual Environment</a:t>
              </a:r>
              <a:endParaRPr lang="ko-KR" altLang="en-US" sz="3200" b="1" kern="1200" baseline="0" dirty="0">
                <a:solidFill>
                  <a:srgbClr val="1F497D">
                    <a:lumMod val="75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함초롬돋움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75803" y="1921172"/>
              <a:ext cx="8723217" cy="736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1400" b="1" kern="1200" baseline="0" dirty="0">
                  <a:solidFill>
                    <a:prstClr val="white">
                      <a:lumMod val="50000"/>
                    </a:prst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PIAI Research Department</a:t>
              </a:r>
            </a:p>
          </p:txBody>
        </p:sp>
        <p:pic>
          <p:nvPicPr>
            <p:cNvPr id="40" name="Picture 3" descr="C:\Users\admin\Desktop\1.PN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75803" y="1747998"/>
              <a:ext cx="11234970" cy="244278"/>
            </a:xfrm>
            <a:prstGeom prst="rect">
              <a:avLst/>
            </a:prstGeom>
            <a:noFill/>
          </p:spPr>
        </p:pic>
      </p:grp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85403" y="1336334"/>
            <a:ext cx="10973544" cy="685694"/>
          </a:xfrm>
          <a:prstGeom prst="rect">
            <a:avLst/>
          </a:prstGeom>
          <a:ln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en-US" altLang="ko-KR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※ .</a:t>
            </a:r>
            <a:r>
              <a:rPr lang="en-US" altLang="ko-KR" dirty="0" err="1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ipynb</a:t>
            </a:r>
            <a:r>
              <a:rPr lang="en-US" altLang="ko-KR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ko-KR" altLang="en-US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파일 안에서 커널 변경하는 방법</a:t>
            </a:r>
            <a:endParaRPr lang="en-US" altLang="ko-KR" dirty="0">
              <a:solidFill>
                <a:srgbClr val="4D4D4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r>
              <a:rPr lang="en-US" altLang="ko-KR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    </a:t>
            </a:r>
            <a:r>
              <a:rPr lang="ko-KR" altLang="ko-KR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→</a:t>
            </a:r>
            <a:r>
              <a:rPr lang="en-US" altLang="ko-KR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ko-KR" altLang="en-US" u="sng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꼭 새로 생성한 가상환경을 커널로 선택해 작동시켜야 함</a:t>
            </a:r>
            <a:endParaRPr lang="en-US" altLang="ko-KR" u="sng" dirty="0">
              <a:solidFill>
                <a:srgbClr val="FF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r>
              <a:rPr lang="en-US" altLang="ko-KR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  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54A3C3-6936-4409-B756-CAE1AE2266FE}"/>
              </a:ext>
            </a:extLst>
          </p:cNvPr>
          <p:cNvSpPr/>
          <p:nvPr/>
        </p:nvSpPr>
        <p:spPr>
          <a:xfrm>
            <a:off x="4923151" y="5369353"/>
            <a:ext cx="581025" cy="1905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34508DA8-A739-41BC-9CDC-23B3E6BDF6E6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504176" y="3429000"/>
            <a:ext cx="5011424" cy="20356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AB526C2-1CE7-49CD-A842-EBB78B7A936B}"/>
              </a:ext>
            </a:extLst>
          </p:cNvPr>
          <p:cNvSpPr/>
          <p:nvPr/>
        </p:nvSpPr>
        <p:spPr>
          <a:xfrm>
            <a:off x="10385181" y="3143250"/>
            <a:ext cx="581025" cy="1905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59155EA-1626-4863-B7B4-3BFB058C5FE8}"/>
              </a:ext>
            </a:extLst>
          </p:cNvPr>
          <p:cNvSpPr/>
          <p:nvPr/>
        </p:nvSpPr>
        <p:spPr>
          <a:xfrm>
            <a:off x="8009888" y="4769278"/>
            <a:ext cx="2181225" cy="495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클릭시</a:t>
            </a:r>
            <a:r>
              <a:rPr lang="ko-KR" altLang="en-US" dirty="0">
                <a:solidFill>
                  <a:schemeClr val="tx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커널 변경됨</a:t>
            </a:r>
          </a:p>
        </p:txBody>
      </p:sp>
    </p:spTree>
    <p:extLst>
      <p:ext uri="{BB962C8B-B14F-4D97-AF65-F5344CB8AC3E}">
        <p14:creationId xmlns:p14="http://schemas.microsoft.com/office/powerpoint/2010/main" val="1681004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181" y="158262"/>
            <a:ext cx="1718896" cy="404446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310332" y="222865"/>
            <a:ext cx="7181849" cy="908815"/>
            <a:chOff x="575803" y="482447"/>
            <a:chExt cx="11357672" cy="2175461"/>
          </a:xfrm>
        </p:grpSpPr>
        <p:sp>
          <p:nvSpPr>
            <p:cNvPr id="38" name="TextBox 37"/>
            <p:cNvSpPr txBox="1"/>
            <p:nvPr/>
          </p:nvSpPr>
          <p:spPr>
            <a:xfrm>
              <a:off x="575803" y="482447"/>
              <a:ext cx="11357672" cy="1399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3200" b="1" kern="1200" baseline="0" dirty="0">
                  <a:solidFill>
                    <a:srgbClr val="1F497D">
                      <a:lumMod val="75000"/>
                    </a:srgb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Anaconda Virtual Environment</a:t>
              </a:r>
              <a:endParaRPr lang="ko-KR" altLang="en-US" sz="3200" b="1" kern="1200" baseline="0" dirty="0">
                <a:solidFill>
                  <a:srgbClr val="1F497D">
                    <a:lumMod val="75000"/>
                  </a:srgb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함초롬돋움" pitchFamily="18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75803" y="1921172"/>
              <a:ext cx="8723217" cy="736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 latinLnBrk="1" hangingPunct="1">
                <a:lnSpc>
                  <a:spcPct val="100000"/>
                </a:lnSpc>
              </a:pPr>
              <a:r>
                <a:rPr lang="en-US" altLang="ko-KR" sz="1400" b="1" kern="1200" baseline="0" dirty="0">
                  <a:solidFill>
                    <a:prstClr val="white">
                      <a:lumMod val="50000"/>
                    </a:prst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  <a:cs typeface="함초롬돋움" pitchFamily="18" charset="-127"/>
                </a:rPr>
                <a:t>PIAI Research Department</a:t>
              </a:r>
            </a:p>
          </p:txBody>
        </p:sp>
        <p:pic>
          <p:nvPicPr>
            <p:cNvPr id="40" name="Picture 3" descr="C:\Users\admin\Desktop\1.PN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575803" y="1747998"/>
              <a:ext cx="11234970" cy="244278"/>
            </a:xfrm>
            <a:prstGeom prst="rect">
              <a:avLst/>
            </a:prstGeom>
            <a:noFill/>
          </p:spPr>
        </p:pic>
      </p:grp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233002" y="1232803"/>
            <a:ext cx="11958997" cy="1342579"/>
          </a:xfrm>
          <a:prstGeom prst="rect">
            <a:avLst/>
          </a:prstGeom>
          <a:ln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20000"/>
              </a:lnSpc>
              <a:buAutoNum type="arabicParenR"/>
            </a:pP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새로 생성한 가상환경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(</a:t>
            </a:r>
            <a:r>
              <a:rPr lang="en-US" altLang="ko-KR" sz="1800" dirty="0" err="1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cv_edu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)</a:t>
            </a: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에서 주피터 노트북 실행 </a:t>
            </a:r>
            <a:r>
              <a:rPr lang="ko-KR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→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ko-KR" altLang="en-US" sz="1800" u="sng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반드시 새로 생성한 가상환경에서 주피터 노트북 실행</a:t>
            </a:r>
            <a:endParaRPr lang="en-US" altLang="ko-KR" sz="1800" u="sng" dirty="0">
              <a:solidFill>
                <a:srgbClr val="FF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marL="342900" indent="-342900" algn="l">
              <a:lnSpc>
                <a:spcPct val="120000"/>
              </a:lnSpc>
              <a:buAutoNum type="arabicParenR"/>
            </a:pPr>
            <a:endParaRPr lang="en-US" altLang="ko-KR" sz="1800" dirty="0">
              <a:solidFill>
                <a:srgbClr val="4D4D4D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2) </a:t>
            </a: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교육자료 내 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00_Installation_Guide/01_Object_Detection/01_YOLOv5_setting.ipynb </a:t>
            </a: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를 주피터 노트북으로 실행 후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ko-KR" altLang="en-US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모든 셀 실행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ko-KR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→</a:t>
            </a: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ko-KR" altLang="en-US" sz="1800" u="sng" dirty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반드시 새로 생성한 가상환경을 커널로 선택해 작동시켜야 함</a:t>
            </a:r>
            <a:endParaRPr lang="en-US" altLang="ko-KR" sz="1800" u="sng" dirty="0">
              <a:solidFill>
                <a:srgbClr val="FF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  <a:sym typeface="Helvetica Neue Light" charset="0"/>
            </a:endParaRPr>
          </a:p>
          <a:p>
            <a:pPr algn="l">
              <a:lnSpc>
                <a:spcPct val="120000"/>
              </a:lnSpc>
            </a:pPr>
            <a:r>
              <a:rPr lang="en-US" altLang="ko-KR" sz="1800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  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E29650-FD92-48A3-6650-A51B99D88C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002" y="3128052"/>
            <a:ext cx="8479055" cy="2460281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2C44B9F4-6C88-ED28-7474-36CAF5736960}"/>
              </a:ext>
            </a:extLst>
          </p:cNvPr>
          <p:cNvSpPr/>
          <p:nvPr/>
        </p:nvSpPr>
        <p:spPr>
          <a:xfrm>
            <a:off x="3704033" y="5436937"/>
            <a:ext cx="536273" cy="1882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BB401D3-273E-C940-9653-60FD5E4BBF62}"/>
              </a:ext>
            </a:extLst>
          </p:cNvPr>
          <p:cNvSpPr/>
          <p:nvPr/>
        </p:nvSpPr>
        <p:spPr>
          <a:xfrm>
            <a:off x="7975291" y="3478309"/>
            <a:ext cx="464895" cy="2141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CC33A25D-E021-1046-2F50-18B7E4AFA9A6}"/>
              </a:ext>
            </a:extLst>
          </p:cNvPr>
          <p:cNvCxnSpPr>
            <a:cxnSpLocks/>
          </p:cNvCxnSpPr>
          <p:nvPr/>
        </p:nvCxnSpPr>
        <p:spPr>
          <a:xfrm flipV="1">
            <a:off x="4312024" y="3756212"/>
            <a:ext cx="3672232" cy="170073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64B990B-CB32-686E-0268-A81020366EF0}"/>
              </a:ext>
            </a:extLst>
          </p:cNvPr>
          <p:cNvSpPr/>
          <p:nvPr/>
        </p:nvSpPr>
        <p:spPr>
          <a:xfrm>
            <a:off x="1309571" y="3178468"/>
            <a:ext cx="1298274" cy="2219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83A7FFE8-CE22-A9EC-3772-79F31EB0CAAD}"/>
              </a:ext>
            </a:extLst>
          </p:cNvPr>
          <p:cNvSpPr/>
          <p:nvPr/>
        </p:nvSpPr>
        <p:spPr>
          <a:xfrm rot="16200000">
            <a:off x="9102002" y="4297410"/>
            <a:ext cx="627530" cy="4930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672E075-13CA-5B9B-D7C4-568687B1ACDC}"/>
              </a:ext>
            </a:extLst>
          </p:cNvPr>
          <p:cNvSpPr/>
          <p:nvPr/>
        </p:nvSpPr>
        <p:spPr>
          <a:xfrm>
            <a:off x="9986685" y="4225530"/>
            <a:ext cx="1846728" cy="6164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u="sng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모든 셀 실행</a:t>
            </a:r>
            <a:endParaRPr lang="ko-KR" altLang="en-US" u="sng" dirty="0">
              <a:solidFill>
                <a:srgbClr val="FF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C57AA871-77F6-E167-2C3A-6EC1851A3C25}"/>
              </a:ext>
            </a:extLst>
          </p:cNvPr>
          <p:cNvSpPr txBox="1">
            <a:spLocks noChangeArrowheads="1"/>
          </p:cNvSpPr>
          <p:nvPr/>
        </p:nvSpPr>
        <p:spPr>
          <a:xfrm>
            <a:off x="3068328" y="6152105"/>
            <a:ext cx="7095564" cy="483030"/>
          </a:xfrm>
          <a:prstGeom prst="rect">
            <a:avLst/>
          </a:prstGeom>
          <a:ln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en-US" altLang="ko-KR" sz="1800" b="1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※ </a:t>
            </a:r>
            <a:r>
              <a:rPr lang="ko-KR" altLang="en-US" sz="1800" b="1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오류 발생 시 </a:t>
            </a:r>
            <a:r>
              <a:rPr lang="en-US" altLang="ko-KR" sz="1800" b="1" dirty="0" err="1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cv_edu</a:t>
            </a:r>
            <a:r>
              <a:rPr lang="en-US" altLang="ko-KR" sz="1800" b="1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 </a:t>
            </a:r>
            <a:r>
              <a:rPr lang="ko-KR" altLang="en-US" sz="1800" b="1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가상환경 삭제 후 처음부터 다시 시도할 것</a:t>
            </a:r>
            <a:r>
              <a:rPr lang="en-US" altLang="ko-KR" sz="1800" b="1" dirty="0">
                <a:solidFill>
                  <a:srgbClr val="4D4D4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sym typeface="Helvetica Neue Light" charset="0"/>
              </a:rPr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F1D0496-2B96-1560-90D8-9676A43C4E7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4911" b="11806"/>
          <a:stretch/>
        </p:blipFill>
        <p:spPr>
          <a:xfrm>
            <a:off x="488128" y="1759840"/>
            <a:ext cx="7098592" cy="257219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1DE92B77-AB81-9682-09C6-3AA6B6EAF37C}"/>
              </a:ext>
            </a:extLst>
          </p:cNvPr>
          <p:cNvSpPr/>
          <p:nvPr/>
        </p:nvSpPr>
        <p:spPr>
          <a:xfrm>
            <a:off x="479163" y="1741911"/>
            <a:ext cx="1179307" cy="3076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5BCD89D-0C0D-D1FC-A66F-13B801C6386D}"/>
              </a:ext>
            </a:extLst>
          </p:cNvPr>
          <p:cNvSpPr/>
          <p:nvPr/>
        </p:nvSpPr>
        <p:spPr>
          <a:xfrm>
            <a:off x="4112418" y="5459330"/>
            <a:ext cx="90487" cy="98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8653BD-DC80-7741-67E1-246B4CC2DA54}"/>
              </a:ext>
            </a:extLst>
          </p:cNvPr>
          <p:cNvSpPr/>
          <p:nvPr/>
        </p:nvSpPr>
        <p:spPr>
          <a:xfrm>
            <a:off x="8358664" y="3533775"/>
            <a:ext cx="90487" cy="110329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F37EA35-616C-8701-3C09-A17B324E5780}"/>
              </a:ext>
            </a:extLst>
          </p:cNvPr>
          <p:cNvSpPr/>
          <p:nvPr/>
        </p:nvSpPr>
        <p:spPr>
          <a:xfrm>
            <a:off x="1419225" y="1801775"/>
            <a:ext cx="104776" cy="1818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0520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5181" y="158262"/>
            <a:ext cx="1718896" cy="404446"/>
          </a:xfrm>
          <a:prstGeom prst="rect">
            <a:avLst/>
          </a:prstGeom>
        </p:spPr>
      </p:pic>
      <p:grpSp>
        <p:nvGrpSpPr>
          <p:cNvPr id="37" name="그룹 36"/>
          <p:cNvGrpSpPr/>
          <p:nvPr/>
        </p:nvGrpSpPr>
        <p:grpSpPr>
          <a:xfrm>
            <a:off x="-9937510" y="-8183972"/>
            <a:ext cx="24568893" cy="23225943"/>
            <a:chOff x="-17814132" y="-15617260"/>
            <a:chExt cx="44418093" cy="44418093"/>
          </a:xfrm>
        </p:grpSpPr>
        <p:grpSp>
          <p:nvGrpSpPr>
            <p:cNvPr id="5" name="Group"/>
            <p:cNvGrpSpPr/>
            <p:nvPr/>
          </p:nvGrpSpPr>
          <p:grpSpPr>
            <a:xfrm>
              <a:off x="-17814132" y="-15617260"/>
              <a:ext cx="44418093" cy="44418093"/>
              <a:chOff x="0" y="0"/>
              <a:chExt cx="40592573" cy="40592573"/>
            </a:xfrm>
          </p:grpSpPr>
          <p:grpSp>
            <p:nvGrpSpPr>
              <p:cNvPr id="6" name="Group"/>
              <p:cNvGrpSpPr/>
              <p:nvPr/>
            </p:nvGrpSpPr>
            <p:grpSpPr>
              <a:xfrm>
                <a:off x="0" y="0"/>
                <a:ext cx="40592574" cy="40592574"/>
                <a:chOff x="0" y="0"/>
                <a:chExt cx="40592573" cy="40592573"/>
              </a:xfrm>
            </p:grpSpPr>
            <p:sp>
              <p:nvSpPr>
                <p:cNvPr id="10" name="Circle"/>
                <p:cNvSpPr/>
                <p:nvPr/>
              </p:nvSpPr>
              <p:spPr>
                <a:xfrm>
                  <a:off x="11890523" y="11890523"/>
                  <a:ext cx="16811527" cy="16811527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10242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1" name="Circle"/>
                <p:cNvSpPr/>
                <p:nvPr/>
              </p:nvSpPr>
              <p:spPr>
                <a:xfrm>
                  <a:off x="13583446" y="13583446"/>
                  <a:ext cx="13425681" cy="13425681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23297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2" name="Circle"/>
                <p:cNvSpPr/>
                <p:nvPr/>
              </p:nvSpPr>
              <p:spPr>
                <a:xfrm>
                  <a:off x="14985820" y="14985820"/>
                  <a:ext cx="10620934" cy="10620934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41969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3" name="Circle"/>
                <p:cNvSpPr/>
                <p:nvPr/>
              </p:nvSpPr>
              <p:spPr>
                <a:xfrm>
                  <a:off x="16210929" y="16210928"/>
                  <a:ext cx="8170717" cy="8170717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5584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4" name="Circle"/>
                <p:cNvSpPr/>
                <p:nvPr/>
              </p:nvSpPr>
              <p:spPr>
                <a:xfrm>
                  <a:off x="17235760" y="17235760"/>
                  <a:ext cx="6121056" cy="6121056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77087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5" name="Circle"/>
                <p:cNvSpPr/>
                <p:nvPr/>
              </p:nvSpPr>
              <p:spPr>
                <a:xfrm>
                  <a:off x="5426561" y="5426561"/>
                  <a:ext cx="29739451" cy="29739451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10242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6" name="Circle"/>
                <p:cNvSpPr/>
                <p:nvPr/>
              </p:nvSpPr>
              <p:spPr>
                <a:xfrm>
                  <a:off x="2761064" y="2761064"/>
                  <a:ext cx="35070446" cy="35070447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1956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7" name="Circle"/>
                <p:cNvSpPr/>
                <p:nvPr/>
              </p:nvSpPr>
              <p:spPr>
                <a:xfrm>
                  <a:off x="0" y="0"/>
                  <a:ext cx="40592574" cy="40592574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3601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  <p:sp>
              <p:nvSpPr>
                <p:cNvPr id="18" name="Circle"/>
                <p:cNvSpPr/>
                <p:nvPr/>
              </p:nvSpPr>
              <p:spPr>
                <a:xfrm>
                  <a:off x="7901970" y="7901970"/>
                  <a:ext cx="24788634" cy="24788634"/>
                </a:xfrm>
                <a:prstGeom prst="ellipse">
                  <a:avLst/>
                </a:prstGeom>
                <a:noFill/>
                <a:ln w="38100" cap="flat">
                  <a:solidFill>
                    <a:srgbClr val="D9DDE0">
                      <a:alpha val="6147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>
                    <a:lnSpc>
                      <a:spcPct val="100000"/>
                    </a:lnSpc>
                    <a:defRPr sz="3200" baseline="0">
                      <a:solidFill>
                        <a:srgbClr val="FFFFFF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pPr>
                  <a:endParaRPr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endParaRPr>
                </a:p>
              </p:txBody>
            </p:sp>
          </p:grpSp>
          <p:sp>
            <p:nvSpPr>
              <p:cNvPr id="7" name="Circle"/>
              <p:cNvSpPr/>
              <p:nvPr/>
            </p:nvSpPr>
            <p:spPr>
              <a:xfrm>
                <a:off x="18400194" y="16429423"/>
                <a:ext cx="357636" cy="357635"/>
              </a:xfrm>
              <a:prstGeom prst="ellipse">
                <a:avLst/>
              </a:prstGeom>
              <a:solidFill>
                <a:srgbClr val="9EAAB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aseline="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sp>
            <p:nvSpPr>
              <p:cNvPr id="8" name="Circle"/>
              <p:cNvSpPr/>
              <p:nvPr/>
            </p:nvSpPr>
            <p:spPr>
              <a:xfrm>
                <a:off x="24541519" y="17161053"/>
                <a:ext cx="250163" cy="250163"/>
              </a:xfrm>
              <a:prstGeom prst="ellipse">
                <a:avLst/>
              </a:prstGeom>
              <a:solidFill>
                <a:srgbClr val="9EAAB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aseline="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sp>
            <p:nvSpPr>
              <p:cNvPr id="9" name="Circle"/>
              <p:cNvSpPr/>
              <p:nvPr/>
            </p:nvSpPr>
            <p:spPr>
              <a:xfrm>
                <a:off x="25108706" y="24529817"/>
                <a:ext cx="447760" cy="447760"/>
              </a:xfrm>
              <a:prstGeom prst="ellipse">
                <a:avLst/>
              </a:prstGeom>
              <a:solidFill>
                <a:srgbClr val="9EAAB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aseline="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</p:grpSp>
        <p:sp>
          <p:nvSpPr>
            <p:cNvPr id="19" name="Circle"/>
            <p:cNvSpPr/>
            <p:nvPr/>
          </p:nvSpPr>
          <p:spPr>
            <a:xfrm>
              <a:off x="1955196" y="4039457"/>
              <a:ext cx="4907534" cy="4907534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0" name="Circle"/>
            <p:cNvSpPr/>
            <p:nvPr/>
          </p:nvSpPr>
          <p:spPr>
            <a:xfrm>
              <a:off x="7881497" y="7669848"/>
              <a:ext cx="3441875" cy="3441875"/>
            </a:xfrm>
            <a:prstGeom prst="ellipse">
              <a:avLst/>
            </a:prstGeom>
            <a:solidFill>
              <a:srgbClr val="EDF0F3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1" name="Circle"/>
            <p:cNvSpPr/>
            <p:nvPr/>
          </p:nvSpPr>
          <p:spPr>
            <a:xfrm>
              <a:off x="8994617" y="3740900"/>
              <a:ext cx="1968221" cy="1968221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2" name="Circle"/>
            <p:cNvSpPr/>
            <p:nvPr/>
          </p:nvSpPr>
          <p:spPr>
            <a:xfrm>
              <a:off x="1356852" y="10108886"/>
              <a:ext cx="2573003" cy="2573003"/>
            </a:xfrm>
            <a:prstGeom prst="ellipse">
              <a:avLst/>
            </a:prstGeom>
            <a:solidFill>
              <a:srgbClr val="EDF0F3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3" name="Circle"/>
            <p:cNvSpPr/>
            <p:nvPr/>
          </p:nvSpPr>
          <p:spPr>
            <a:xfrm>
              <a:off x="3733182" y="1925373"/>
              <a:ext cx="1848610" cy="1848611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4" name="Circle"/>
            <p:cNvSpPr/>
            <p:nvPr/>
          </p:nvSpPr>
          <p:spPr>
            <a:xfrm>
              <a:off x="6076724" y="-219106"/>
              <a:ext cx="3303426" cy="3303426"/>
            </a:xfrm>
            <a:prstGeom prst="ellipse">
              <a:avLst/>
            </a:prstGeom>
            <a:solidFill>
              <a:srgbClr val="EDF0F3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5" name="Circle"/>
            <p:cNvSpPr/>
            <p:nvPr/>
          </p:nvSpPr>
          <p:spPr>
            <a:xfrm>
              <a:off x="6076724" y="12120076"/>
              <a:ext cx="2498842" cy="2498842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6" name="Circle"/>
            <p:cNvSpPr/>
            <p:nvPr/>
          </p:nvSpPr>
          <p:spPr>
            <a:xfrm>
              <a:off x="6265350" y="10317379"/>
              <a:ext cx="510935" cy="510935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7" name="Circle"/>
            <p:cNvSpPr/>
            <p:nvPr/>
          </p:nvSpPr>
          <p:spPr>
            <a:xfrm>
              <a:off x="302406" y="1925373"/>
              <a:ext cx="510934" cy="510934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28" name="Circle"/>
            <p:cNvSpPr/>
            <p:nvPr/>
          </p:nvSpPr>
          <p:spPr>
            <a:xfrm>
              <a:off x="7161814" y="4844567"/>
              <a:ext cx="510935" cy="510935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  <a:effectLst>
              <a:outerShdw blurRad="635000" dist="138440" dir="5400000" rotWithShape="0">
                <a:srgbClr val="475D84">
                  <a:alpha val="22000"/>
                </a:srgbClr>
              </a:outerShdw>
            </a:effectLst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pic>
          <p:nvPicPr>
            <p:cNvPr id="29" name="그림 개체 틀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05" r="5805"/>
            <a:stretch>
              <a:fillRect/>
            </a:stretch>
          </p:blipFill>
          <p:spPr>
            <a:xfrm>
              <a:off x="1356062" y="10074941"/>
              <a:ext cx="2573001" cy="2606948"/>
            </a:xfrm>
            <a:prstGeom prst="ellipse">
              <a:avLst/>
            </a:prstGeom>
          </p:spPr>
        </p:pic>
        <p:pic>
          <p:nvPicPr>
            <p:cNvPr id="30" name="그림 개체 틀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44" r="15544"/>
            <a:stretch>
              <a:fillRect/>
            </a:stretch>
          </p:blipFill>
          <p:spPr>
            <a:xfrm>
              <a:off x="6075417" y="-224676"/>
              <a:ext cx="3306924" cy="3302124"/>
            </a:xfrm>
            <a:prstGeom prst="ellipse">
              <a:avLst/>
            </a:prstGeom>
          </p:spPr>
        </p:pic>
        <p:pic>
          <p:nvPicPr>
            <p:cNvPr id="31" name="그림 개체 틀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5" r="21875"/>
            <a:stretch>
              <a:fillRect/>
            </a:stretch>
          </p:blipFill>
          <p:spPr>
            <a:xfrm>
              <a:off x="7881938" y="7672388"/>
              <a:ext cx="3433017" cy="3433017"/>
            </a:xfrm>
            <a:prstGeom prst="ellipse">
              <a:avLst/>
            </a:prstGeom>
          </p:spPr>
        </p:pic>
        <p:sp>
          <p:nvSpPr>
            <p:cNvPr id="32" name="Circle"/>
            <p:cNvSpPr/>
            <p:nvPr/>
          </p:nvSpPr>
          <p:spPr>
            <a:xfrm>
              <a:off x="7885389" y="7668565"/>
              <a:ext cx="3441875" cy="3441875"/>
            </a:xfrm>
            <a:prstGeom prst="ellipse">
              <a:avLst/>
            </a:prstGeom>
            <a:gradFill>
              <a:gsLst>
                <a:gs pos="0">
                  <a:srgbClr val="4983D0">
                    <a:alpha val="52982"/>
                  </a:srgbClr>
                </a:gs>
                <a:gs pos="100000">
                  <a:srgbClr val="01CAE5">
                    <a:alpha val="52982"/>
                  </a:srgbClr>
                </a:gs>
              </a:gsLst>
              <a:lin ang="2600932"/>
            </a:gra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3" name="Circle"/>
            <p:cNvSpPr/>
            <p:nvPr/>
          </p:nvSpPr>
          <p:spPr>
            <a:xfrm>
              <a:off x="6075417" y="-224676"/>
              <a:ext cx="3320171" cy="3330300"/>
            </a:xfrm>
            <a:prstGeom prst="ellipse">
              <a:avLst/>
            </a:prstGeom>
            <a:gradFill>
              <a:gsLst>
                <a:gs pos="0">
                  <a:srgbClr val="4983D0">
                    <a:alpha val="52982"/>
                  </a:srgbClr>
                </a:gs>
                <a:gs pos="100000">
                  <a:srgbClr val="01CAE5">
                    <a:alpha val="52982"/>
                  </a:srgbClr>
                </a:gs>
              </a:gsLst>
              <a:lin ang="2600932"/>
            </a:gra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4" name="Circle"/>
            <p:cNvSpPr/>
            <p:nvPr/>
          </p:nvSpPr>
          <p:spPr>
            <a:xfrm>
              <a:off x="1356062" y="10074941"/>
              <a:ext cx="2573001" cy="2606948"/>
            </a:xfrm>
            <a:prstGeom prst="ellipse">
              <a:avLst/>
            </a:prstGeom>
            <a:gradFill>
              <a:gsLst>
                <a:gs pos="0">
                  <a:srgbClr val="4983D0">
                    <a:alpha val="52982"/>
                  </a:srgbClr>
                </a:gs>
                <a:gs pos="100000">
                  <a:srgbClr val="01CAE5">
                    <a:alpha val="52982"/>
                  </a:srgbClr>
                </a:gs>
              </a:gsLst>
              <a:lin ang="2600932"/>
            </a:gra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defRPr sz="3200" baseline="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6" name="Rectangle 3"/>
            <p:cNvSpPr>
              <a:spLocks/>
            </p:cNvSpPr>
            <p:nvPr/>
          </p:nvSpPr>
          <p:spPr bwMode="auto">
            <a:xfrm>
              <a:off x="12428587" y="5694995"/>
              <a:ext cx="9317362" cy="125568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algn="r" eaLnBrk="1">
                <a:lnSpc>
                  <a:spcPct val="100000"/>
                </a:lnSpc>
                <a:defRPr/>
              </a:pPr>
              <a:r>
                <a:rPr lang="ko-KR" altLang="en-US" sz="3600" b="1" dirty="0">
                  <a:solidFill>
                    <a:srgbClr val="1454A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감사합니다</a:t>
              </a:r>
              <a:r>
                <a:rPr lang="en-US" altLang="ko-KR" sz="3600" b="1" dirty="0">
                  <a:solidFill>
                    <a:srgbClr val="1454A1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.</a:t>
              </a:r>
              <a:endParaRPr lang="ko-KR" altLang="en-US" sz="3200" b="1" baseline="0" dirty="0">
                <a:solidFill>
                  <a:srgbClr val="1454A1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6399946" y="4162021"/>
            <a:ext cx="57536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설치 오류 및 문의 사항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A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반 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김지호 연구원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(kimjiho@postech.ac.kr)</a:t>
            </a:r>
          </a:p>
          <a:p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B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반 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sz="2000" dirty="0" err="1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김호연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연구원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hlinkClick r:id="rId6"/>
              </a:rPr>
              <a:t>ghdus566@postech.ac.kr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)</a:t>
            </a:r>
          </a:p>
          <a:p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반 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: </a:t>
            </a:r>
            <a:r>
              <a:rPr lang="ko-KR" altLang="en-US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이수민 연구원</a:t>
            </a:r>
            <a:r>
              <a:rPr lang="en-US" altLang="ko-KR" sz="2000" dirty="0">
                <a:solidFill>
                  <a:schemeClr val="bg1">
                    <a:lumMod val="6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(hibokchi@postech.ac.kr)</a:t>
            </a:r>
            <a:endParaRPr lang="en-US" altLang="ko-KR" sz="2400" dirty="0">
              <a:solidFill>
                <a:schemeClr val="bg1">
                  <a:lumMod val="65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38" name="그림 37" descr="텍스트이(가) 표시된 사진&#10;&#10;자동 생성된 설명">
            <a:extLst>
              <a:ext uri="{FF2B5EF4-FFF2-40B4-BE49-F238E27FC236}">
                <a16:creationId xmlns:a16="http://schemas.microsoft.com/office/drawing/2014/main" id="{C226BE82-86E4-445F-9EBF-2342509B75C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34" r="1099"/>
          <a:stretch/>
        </p:blipFill>
        <p:spPr>
          <a:xfrm>
            <a:off x="1047746" y="2340418"/>
            <a:ext cx="3296604" cy="162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1653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8A4213A6244BDB409506FB0B118DDC41" ma:contentTypeVersion="8" ma:contentTypeDescription="새 문서를 만듭니다." ma:contentTypeScope="" ma:versionID="5ef4489053ccf2152f63a72607474e1b">
  <xsd:schema xmlns:xsd="http://www.w3.org/2001/XMLSchema" xmlns:xs="http://www.w3.org/2001/XMLSchema" xmlns:p="http://schemas.microsoft.com/office/2006/metadata/properties" xmlns:ns3="2d605ea7-9acd-453f-9e6c-ba78d16e6ca2" targetNamespace="http://schemas.microsoft.com/office/2006/metadata/properties" ma:root="true" ma:fieldsID="a1fa15c2360d3d182143c7c056860597" ns3:_="">
    <xsd:import namespace="2d605ea7-9acd-453f-9e6c-ba78d16e6ca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605ea7-9acd-453f-9e6c-ba78d16e6c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F03D1F-F92F-4723-BCDA-8929E88F46EA}">
  <ds:schemaRefs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terms/"/>
    <ds:schemaRef ds:uri="http://purl.org/dc/elements/1.1/"/>
    <ds:schemaRef ds:uri="2d605ea7-9acd-453f-9e6c-ba78d16e6ca2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BB96D99-D3ED-4D1A-897E-7A98222C55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d605ea7-9acd-453f-9e6c-ba78d16e6c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978C7F-C24C-4EBF-9E45-913FB7D92B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5384</TotalTime>
  <Words>391</Words>
  <Application>Microsoft Office PowerPoint</Application>
  <PresentationFormat>와이드스크린</PresentationFormat>
  <Paragraphs>59</Paragraphs>
  <Slides>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HY견고딕</vt:lpstr>
      <vt:lpstr>나눔스퀘어_ac ExtraBold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Computer Vision</dc:title>
  <dc:creator>이영현</dc:creator>
  <cp:lastModifiedBy>김다현(포항공과대학교 인공지능연구원 연구부)</cp:lastModifiedBy>
  <cp:revision>113</cp:revision>
  <dcterms:created xsi:type="dcterms:W3CDTF">2019-09-01T08:44:59Z</dcterms:created>
  <dcterms:modified xsi:type="dcterms:W3CDTF">2022-09-05T01:58:30Z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0x0101008A4213A6244BDB409506FB0B118DDC41</vt:lpwstr>
  </property>
</Properties>
</file>